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60" r:id="rId3"/>
    <p:sldId id="259" r:id="rId4"/>
    <p:sldId id="286" r:id="rId5"/>
    <p:sldId id="262" r:id="rId6"/>
    <p:sldId id="263" r:id="rId7"/>
    <p:sldId id="265" r:id="rId8"/>
    <p:sldId id="267" r:id="rId9"/>
    <p:sldId id="268" r:id="rId10"/>
    <p:sldId id="269" r:id="rId11"/>
    <p:sldId id="270" r:id="rId12"/>
    <p:sldId id="273" r:id="rId13"/>
    <p:sldId id="275" r:id="rId14"/>
    <p:sldId id="276" r:id="rId15"/>
    <p:sldId id="277" r:id="rId16"/>
    <p:sldId id="278" r:id="rId17"/>
    <p:sldId id="279" r:id="rId18"/>
    <p:sldId id="28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1AB"/>
    <a:srgbClr val="FF6699"/>
    <a:srgbClr val="FF3399"/>
    <a:srgbClr val="33CC33"/>
    <a:srgbClr val="66CCFF"/>
    <a:srgbClr val="FF33CC"/>
    <a:srgbClr val="33CCFF"/>
    <a:srgbClr val="00BC00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66D99-39F0-42CC-8CF2-179DDA9ABA9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F0B2E-EC59-4DCD-9D7C-BB2A49008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87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97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6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0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6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10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433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311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2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57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81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8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BBC55-1CAD-4FA1-A848-9B0260189639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78E40-D2E0-4849-A307-FEDAF8049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30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6.jpeg"/><Relationship Id="rId7" Type="http://schemas.microsoft.com/office/2007/relationships/hdphoto" Target="../media/hdphoto4.wdp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1.jpeg"/><Relationship Id="rId4" Type="http://schemas.microsoft.com/office/2007/relationships/hdphoto" Target="../media/hdphoto3.wdp"/><Relationship Id="rId9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5" t="11199" r="1382" b="21598"/>
          <a:stretch/>
        </p:blipFill>
        <p:spPr>
          <a:xfrm>
            <a:off x="-5687" y="0"/>
            <a:ext cx="9155374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5687" y="762000"/>
            <a:ext cx="9155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ubblegum Sans" pitchFamily="50" charset="0"/>
              </a:rPr>
              <a:t>SHIVER ME TIMBERS! </a:t>
            </a:r>
            <a:endParaRPr lang="en-US" sz="7200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ubblegum Sans" pitchFamily="5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87" y="16764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Bubblegum Sans" pitchFamily="50" charset="0"/>
              </a:rPr>
              <a:t>Programs for $25 or less</a:t>
            </a:r>
            <a:r>
              <a:rPr lang="en-US" sz="5400" dirty="0" smtClean="0">
                <a:solidFill>
                  <a:schemeClr val="bg1"/>
                </a:solidFill>
                <a:latin typeface="BlackJack" panose="02000504030000020004" pitchFamily="2" charset="0"/>
              </a:rPr>
              <a:t>! </a:t>
            </a:r>
            <a:endParaRPr lang="en-US" sz="5400" dirty="0">
              <a:solidFill>
                <a:schemeClr val="bg1"/>
              </a:solidFill>
              <a:latin typeface="BlackJack" panose="02000504030000020004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5687" y="53340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ubblegum Sans" pitchFamily="50" charset="0"/>
              </a:rPr>
              <a:t>Presented by Sarah Amazing, Teen Librarian</a:t>
            </a:r>
          </a:p>
          <a:p>
            <a:pPr algn="ctr"/>
            <a:r>
              <a:rPr lang="en-US" sz="2800" dirty="0" smtClean="0">
                <a:latin typeface="Bubblegum Sans" pitchFamily="50" charset="0"/>
              </a:rPr>
              <a:t>Warren-Trumbull County Public Library</a:t>
            </a:r>
            <a:endParaRPr lang="en-US" sz="2800" dirty="0">
              <a:latin typeface="Bubblegum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02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762000"/>
            <a:ext cx="9144000" cy="6324600"/>
          </a:xfrm>
        </p:spPr>
        <p:txBody>
          <a:bodyPr>
            <a:normAutofit fontScale="32500" lnSpcReduction="20000"/>
          </a:bodyPr>
          <a:lstStyle/>
          <a:p>
            <a:r>
              <a:rPr lang="en-US" sz="16600" dirty="0" smtClean="0">
                <a:solidFill>
                  <a:schemeClr val="tx1"/>
                </a:solidFill>
                <a:latin typeface="Bubblegum Sans" pitchFamily="50" charset="0"/>
              </a:rPr>
              <a:t>All of these programs can be </a:t>
            </a:r>
            <a:r>
              <a:rPr lang="en-US" sz="16600" dirty="0" smtClean="0">
                <a:solidFill>
                  <a:schemeClr val="tx1"/>
                </a:solidFill>
                <a:latin typeface="Bubblegum Sans" pitchFamily="50" charset="0"/>
              </a:rPr>
              <a:t>done </a:t>
            </a:r>
            <a:r>
              <a:rPr lang="en-US" sz="16600" dirty="0" smtClean="0">
                <a:solidFill>
                  <a:schemeClr val="tx1"/>
                </a:solidFill>
                <a:latin typeface="Bubblegum Sans" pitchFamily="50" charset="0"/>
              </a:rPr>
              <a:t>for about $25. </a:t>
            </a:r>
          </a:p>
          <a:p>
            <a:r>
              <a:rPr lang="en-US" sz="16600" dirty="0" smtClean="0">
                <a:solidFill>
                  <a:schemeClr val="tx1"/>
                </a:solidFill>
                <a:latin typeface="Bubblegum Sans" pitchFamily="50" charset="0"/>
              </a:rPr>
              <a:t>If you have a bit more to spend on prizes &amp; aptly-themed food</a:t>
            </a:r>
            <a:r>
              <a:rPr lang="en-US" sz="16600" dirty="0" smtClean="0">
                <a:solidFill>
                  <a:schemeClr val="tx1"/>
                </a:solidFill>
                <a:latin typeface="Bubblegum Sans" pitchFamily="50" charset="0"/>
              </a:rPr>
              <a:t>,</a:t>
            </a:r>
          </a:p>
          <a:p>
            <a:r>
              <a:rPr lang="en-US" sz="16600" dirty="0" smtClean="0">
                <a:solidFill>
                  <a:srgbClr val="FF81AB"/>
                </a:solidFill>
                <a:latin typeface="Bubblegum Sans" pitchFamily="50" charset="0"/>
              </a:rPr>
              <a:t> GO FOR IT!</a:t>
            </a:r>
          </a:p>
          <a:p>
            <a:r>
              <a:rPr lang="en-US" sz="16600" dirty="0" smtClean="0"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16600" dirty="0" smtClean="0">
                <a:solidFill>
                  <a:schemeClr val="tx1"/>
                </a:solidFill>
                <a:latin typeface="Bubblegum Sans" pitchFamily="50" charset="0"/>
              </a:rPr>
              <a:t>But you don’t need it. The teens will have fun regardless.</a:t>
            </a:r>
            <a:endParaRPr lang="en-US" sz="7200" dirty="0">
              <a:solidFill>
                <a:schemeClr val="tx1"/>
              </a:solidFill>
              <a:latin typeface="Bubblegum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2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 bwMode="auto">
          <a:xfrm>
            <a:off x="4343400" y="2256430"/>
            <a:ext cx="2477827" cy="185837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en-US" sz="5200" dirty="0" smtClean="0">
                <a:solidFill>
                  <a:schemeClr val="tx1"/>
                </a:solidFill>
                <a:latin typeface="Bubblegum Sans" pitchFamily="50" charset="0"/>
              </a:rPr>
              <a:t>LIVE &amp; LET SPY</a:t>
            </a:r>
          </a:p>
          <a:p>
            <a:pPr>
              <a:spcBef>
                <a:spcPts val="0"/>
              </a:spcBef>
            </a:pPr>
            <a:r>
              <a:rPr lang="en-US" sz="30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A </a:t>
            </a:r>
            <a:r>
              <a:rPr lang="en-US" sz="30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celebration of James Bond, Ally Carter,</a:t>
            </a:r>
          </a:p>
          <a:p>
            <a:pPr>
              <a:spcBef>
                <a:spcPts val="0"/>
              </a:spcBef>
            </a:pPr>
            <a:r>
              <a:rPr lang="en-US" sz="30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 Spy vs Spy, &amp; more!</a:t>
            </a:r>
          </a:p>
          <a:p>
            <a:pPr>
              <a:spcBef>
                <a:spcPts val="0"/>
              </a:spcBef>
            </a:pPr>
            <a:endParaRPr lang="en-US" sz="3000" dirty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>
              <a:spcBef>
                <a:spcPts val="0"/>
              </a:spcBef>
            </a:pP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Codes: creation &amp; decoding</a:t>
            </a:r>
          </a:p>
          <a:p>
            <a:pPr algn="l">
              <a:spcBef>
                <a:spcPts val="0"/>
              </a:spcBef>
            </a:pPr>
            <a:r>
              <a:rPr lang="en-US" sz="30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Laser grid training</a:t>
            </a:r>
          </a:p>
          <a:p>
            <a:pPr algn="l">
              <a:spcBef>
                <a:spcPts val="0"/>
              </a:spcBef>
            </a:pPr>
            <a:r>
              <a:rPr lang="en-US" sz="30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Spy trivia</a:t>
            </a:r>
          </a:p>
          <a:p>
            <a:pPr algn="l">
              <a:spcBef>
                <a:spcPts val="0"/>
              </a:spcBef>
            </a:pPr>
            <a:r>
              <a:rPr lang="en-US" sz="30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Photo op with disguises</a:t>
            </a:r>
          </a:p>
          <a:p>
            <a:pPr algn="l">
              <a:spcBef>
                <a:spcPts val="0"/>
              </a:spcBef>
            </a:pPr>
            <a:r>
              <a:rPr lang="en-US" sz="30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Invisible ink</a:t>
            </a:r>
          </a:p>
          <a:p>
            <a:pPr algn="l">
              <a:spcBef>
                <a:spcPts val="0"/>
              </a:spcBef>
            </a:pPr>
            <a:r>
              <a:rPr lang="en-US" sz="30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Morse code bracelets</a:t>
            </a:r>
          </a:p>
          <a:p>
            <a:pPr algn="l">
              <a:spcBef>
                <a:spcPts val="0"/>
              </a:spcBef>
            </a:pPr>
            <a:r>
              <a:rPr lang="en-US" sz="30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Agent code names</a:t>
            </a:r>
          </a:p>
          <a:p>
            <a:pPr algn="l">
              <a:spcBef>
                <a:spcPts val="0"/>
              </a:spcBef>
            </a:pPr>
            <a:r>
              <a:rPr lang="en-US" sz="30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Spy vs Spy “Hot potato” bomb</a:t>
            </a:r>
          </a:p>
          <a:p>
            <a:pPr algn="l">
              <a:spcBef>
                <a:spcPts val="0"/>
              </a:spcBef>
            </a:pP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Computer </a:t>
            </a:r>
            <a:r>
              <a:rPr lang="en-US" sz="30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hacking simulation</a:t>
            </a:r>
            <a:endParaRPr lang="en-US" sz="30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>
              <a:spcBef>
                <a:spcPts val="0"/>
              </a:spcBef>
            </a:pPr>
            <a:endParaRPr lang="en-US" sz="3000" dirty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>
              <a:spcBef>
                <a:spcPts val="0"/>
              </a:spcBef>
            </a:pPr>
            <a:r>
              <a:rPr lang="en-US" sz="30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Bonus: </a:t>
            </a: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Watch </a:t>
            </a:r>
            <a:r>
              <a:rPr lang="en-US" sz="3000" i="1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Skyfall</a:t>
            </a:r>
            <a:r>
              <a:rPr lang="en-US" sz="3000" i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or other</a:t>
            </a:r>
          </a:p>
          <a:p>
            <a:pPr algn="l">
              <a:spcBef>
                <a:spcPts val="0"/>
              </a:spcBef>
            </a:pPr>
            <a:r>
              <a:rPr lang="en-US" sz="30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James Bond movie! </a:t>
            </a:r>
          </a:p>
        </p:txBody>
      </p:sp>
      <p:pic>
        <p:nvPicPr>
          <p:cNvPr id="1026" name="Picture 2" descr="http://farm8.staticflickr.com/7123/7421286156_d20ec060a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78"/>
          <a:stretch/>
        </p:blipFill>
        <p:spPr bwMode="auto">
          <a:xfrm>
            <a:off x="4343400" y="4236493"/>
            <a:ext cx="4025427" cy="2455150"/>
          </a:xfrm>
          <a:prstGeom prst="rect">
            <a:avLst/>
          </a:prstGeom>
          <a:noFill/>
          <a:ln>
            <a:solidFill>
              <a:srgbClr val="FF81A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806" y="1273742"/>
            <a:ext cx="2133602" cy="2133602"/>
          </a:xfrm>
          <a:prstGeom prst="rect">
            <a:avLst/>
          </a:prstGeom>
          <a:ln>
            <a:solidFill>
              <a:srgbClr val="FF81AB"/>
            </a:solidFill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806" y="3505200"/>
            <a:ext cx="2133602" cy="160020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74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553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LIVE &amp; LET SPY</a:t>
            </a:r>
          </a:p>
          <a:p>
            <a:endParaRPr lang="en-US" sz="2800" dirty="0">
              <a:ln w="12700">
                <a:noFill/>
                <a:prstDash val="solid"/>
              </a:ln>
              <a:solidFill>
                <a:schemeClr val="tx1"/>
              </a:solidFill>
              <a:latin typeface="Aleo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2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98" t="26073" r="34896" b="17398"/>
          <a:stretch/>
        </p:blipFill>
        <p:spPr bwMode="auto">
          <a:xfrm>
            <a:off x="228600" y="1187356"/>
            <a:ext cx="4216359" cy="3115994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1" t="29696" r="35216" b="13574"/>
          <a:stretch/>
        </p:blipFill>
        <p:spPr bwMode="auto">
          <a:xfrm>
            <a:off x="4689153" y="1187355"/>
            <a:ext cx="4140575" cy="3115995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9" t="29245" r="34581" b="13479"/>
          <a:stretch/>
        </p:blipFill>
        <p:spPr bwMode="auto">
          <a:xfrm>
            <a:off x="76200" y="3266049"/>
            <a:ext cx="4612953" cy="342900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4" t="30384" r="34984" b="12873"/>
          <a:stretch/>
        </p:blipFill>
        <p:spPr bwMode="auto">
          <a:xfrm>
            <a:off x="4820559" y="3552826"/>
            <a:ext cx="4199356" cy="3126301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67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553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RECYCLED CRAFTS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It’s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an upcycled party! The best part? 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Many of these use old library materials!</a:t>
            </a:r>
          </a:p>
          <a:p>
            <a:pPr algn="l">
              <a:spcBef>
                <a:spcPts val="0"/>
              </a:spcBef>
            </a:pPr>
            <a:endParaRPr lang="en-US" sz="16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Floppy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disk notepads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Bread tag monsters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Smash journals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CD Art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Pop tab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bracelets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Notepads &amp; notebooks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Paper towel owls</a:t>
            </a: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1" r="8193"/>
          <a:stretch/>
        </p:blipFill>
        <p:spPr bwMode="auto">
          <a:xfrm>
            <a:off x="76200" y="42113"/>
            <a:ext cx="1751095" cy="1684684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0" r="15104" b="8159"/>
          <a:stretch/>
        </p:blipFill>
        <p:spPr bwMode="auto">
          <a:xfrm>
            <a:off x="7239000" y="226874"/>
            <a:ext cx="1742233" cy="1754326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9" t="5904" r="11293"/>
          <a:stretch/>
        </p:blipFill>
        <p:spPr bwMode="auto">
          <a:xfrm>
            <a:off x="6695617" y="2109707"/>
            <a:ext cx="2372184" cy="2538493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875" y="2185907"/>
            <a:ext cx="3268620" cy="2386093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140" y="4922728"/>
            <a:ext cx="2704662" cy="1848187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0" b="9753"/>
          <a:stretch/>
        </p:blipFill>
        <p:spPr bwMode="auto">
          <a:xfrm>
            <a:off x="76200" y="4962751"/>
            <a:ext cx="3502193" cy="1819049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451" y="4922728"/>
            <a:ext cx="2413749" cy="1816466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960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7010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SUPERHEROES VS VILLAINS </a:t>
            </a:r>
          </a:p>
          <a:p>
            <a:pPr>
              <a:spcBef>
                <a:spcPts val="0"/>
              </a:spcBef>
            </a:pPr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ULTIMATE CHALLENGE</a:t>
            </a:r>
          </a:p>
          <a:p>
            <a:r>
              <a:rPr lang="en-US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Perfect </a:t>
            </a:r>
            <a:r>
              <a:rPr lang="en-US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for Free Comic Book Day or </a:t>
            </a:r>
          </a:p>
          <a:p>
            <a:r>
              <a:rPr lang="en-US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next summer’s theme!</a:t>
            </a: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Part 1: Choose your side &amp; make a costume! Masks &amp; plastic tablecloth.</a:t>
            </a: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Part 2: Trivia</a:t>
            </a: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Part 3: Team challenges with the emphasis on team, such as:</a:t>
            </a:r>
          </a:p>
          <a:p>
            <a:pPr algn="l"/>
            <a:r>
              <a:rPr lang="en-US" sz="24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Working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under pressure: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Lifesaver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Relay</a:t>
            </a:r>
          </a:p>
          <a:p>
            <a:pPr algn="l"/>
            <a:r>
              <a:rPr lang="en-US" sz="24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Teamwork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: Marble Relay (with spoons)</a:t>
            </a:r>
          </a:p>
          <a:p>
            <a:pPr algn="l"/>
            <a:r>
              <a:rPr lang="en-US" sz="24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Weapon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creation: origami shuriken</a:t>
            </a:r>
          </a:p>
          <a:p>
            <a:pPr algn="l"/>
            <a:r>
              <a:rPr lang="en-US" sz="24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Logic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: Oops! iPad game</a:t>
            </a:r>
          </a:p>
          <a:p>
            <a:pPr algn="l"/>
            <a:r>
              <a:rPr lang="en-US" sz="24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Stressful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environment: Balloons in the air</a:t>
            </a:r>
          </a:p>
          <a:p>
            <a:pPr algn="l"/>
            <a:r>
              <a:rPr lang="en-US" sz="24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	</a:t>
            </a:r>
          </a:p>
          <a:p>
            <a:pPr algn="l"/>
            <a:endParaRPr lang="en-US" sz="2400" dirty="0">
              <a:solidFill>
                <a:schemeClr val="tx1"/>
              </a:solidFill>
              <a:latin typeface="Bubblegum Sans" pitchFamily="50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91000"/>
            <a:ext cx="3429000" cy="257175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08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553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NIGHT OF THE NINJA </a:t>
            </a:r>
          </a:p>
          <a:p>
            <a:r>
              <a:rPr lang="en-US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A </a:t>
            </a:r>
            <a:r>
              <a:rPr lang="en-US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rare celebration of silence! 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Origami shuriken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Stealth challenges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   &gt;&gt; pull out Silent Library challenges! </a:t>
            </a:r>
          </a:p>
          <a:p>
            <a:pPr algn="l"/>
            <a:r>
              <a:rPr lang="en-US" sz="280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Kokeshi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dolls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Trivia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Ninja village headbands</a:t>
            </a: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Watch episodes of  </a:t>
            </a:r>
            <a:r>
              <a:rPr lang="en-US" sz="2800" i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Naruto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</a:p>
          <a:p>
            <a:pPr algn="l"/>
            <a:r>
              <a:rPr lang="en-US" sz="28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 with free </a:t>
            </a:r>
            <a:r>
              <a:rPr lang="en-US" sz="280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Crunchyroll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account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!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Note:</a:t>
            </a:r>
            <a:r>
              <a:rPr lang="en-US" sz="2800" dirty="0"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2800" dirty="0" smtClean="0">
                <a:latin typeface="Bubblegum Sans" pitchFamily="50" charset="0"/>
              </a:rPr>
              <a:t>Naruto is ending soon, </a:t>
            </a:r>
          </a:p>
          <a:p>
            <a:pPr algn="l"/>
            <a:r>
              <a:rPr lang="en-US" sz="2800" dirty="0" smtClean="0">
                <a:latin typeface="Bubblegum Sans" pitchFamily="50" charset="0"/>
              </a:rPr>
              <a:t>after 15 years</a:t>
            </a:r>
            <a:r>
              <a:rPr lang="en-US" sz="2800" dirty="0">
                <a:latin typeface="Bubblegum Sans" pitchFamily="50" charset="0"/>
              </a:rPr>
              <a:t>.</a:t>
            </a:r>
            <a:r>
              <a:rPr lang="en-US" sz="2800" dirty="0" smtClean="0">
                <a:latin typeface="Bubblegum Sans" pitchFamily="50" charset="0"/>
              </a:rPr>
              <a:t> Great time for a party! </a:t>
            </a: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08086"/>
            <a:ext cx="2590800" cy="194310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 descr="C:\Users\amazings.WTCPL\Documents\Programs\Ninjas &amp; Spies\il_fullxfull.2996166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9" t="26949" r="16777" b="14345"/>
          <a:stretch/>
        </p:blipFill>
        <p:spPr bwMode="auto">
          <a:xfrm>
            <a:off x="5715000" y="4862706"/>
            <a:ext cx="3347111" cy="1854268"/>
          </a:xfrm>
          <a:prstGeom prst="rect">
            <a:avLst/>
          </a:prstGeom>
          <a:noFill/>
          <a:ln>
            <a:solidFill>
              <a:srgbClr val="FF81A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5" b="16248"/>
          <a:stretch/>
        </p:blipFill>
        <p:spPr bwMode="auto">
          <a:xfrm>
            <a:off x="6028313" y="1334656"/>
            <a:ext cx="3033798" cy="2246744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1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553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T-SHIRT TRANSFORMATIONS</a:t>
            </a:r>
          </a:p>
          <a:p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So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many amazing things to do with a basic t-shirt!</a:t>
            </a:r>
          </a:p>
          <a:p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</a:p>
          <a:p>
            <a:endParaRPr lang="en-US" sz="2400" dirty="0">
              <a:latin typeface="Bubblegum Sans" pitchFamily="50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3"/>
          <a:stretch/>
        </p:blipFill>
        <p:spPr bwMode="auto">
          <a:xfrm>
            <a:off x="552450" y="4191000"/>
            <a:ext cx="2343150" cy="2546445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871" y="1829935"/>
            <a:ext cx="1655671" cy="2208665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410" y="4191000"/>
            <a:ext cx="2592790" cy="259279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4"/>
          <a:stretch/>
        </p:blipFill>
        <p:spPr bwMode="auto">
          <a:xfrm>
            <a:off x="3492875" y="1851545"/>
            <a:ext cx="2129661" cy="2199566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0" t="67795" r="50000" b="4240"/>
          <a:stretch/>
        </p:blipFill>
        <p:spPr bwMode="auto">
          <a:xfrm>
            <a:off x="5700409" y="1842446"/>
            <a:ext cx="1593594" cy="2199566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96" y="1864056"/>
            <a:ext cx="1450829" cy="2174544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1864056"/>
            <a:ext cx="1609796" cy="2174544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212261"/>
            <a:ext cx="2525184" cy="2525184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80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RAMEN NOODLE EATING CONTEST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Programs </a:t>
            </a:r>
            <a:r>
              <a:rPr lang="en-US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do not get any easier than this</a:t>
            </a:r>
            <a:r>
              <a:rPr lang="en-US" dirty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!</a:t>
            </a:r>
            <a:endParaRPr lang="en-US" dirty="0" smtClean="0">
              <a:ln w="12700">
                <a:noFill/>
                <a:prstDash val="solid"/>
              </a:ln>
              <a:solidFill>
                <a:srgbClr val="FF81AB"/>
              </a:solidFill>
              <a:latin typeface="Bubblegum Sans" pitchFamily="50" charset="0"/>
            </a:endParaRPr>
          </a:p>
          <a:p>
            <a:pPr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2400" dirty="0" smtClean="0">
                <a:latin typeface="Bubblegum Sans" pitchFamily="50" charset="0"/>
              </a:rPr>
              <a:t>Pair it with your anime club or just host it as a one-shot! 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Bubblegum Sans" pitchFamily="50" charset="0"/>
              </a:rPr>
              <a:t>Then watch some anime from </a:t>
            </a:r>
            <a:r>
              <a:rPr lang="en-US" sz="2400" dirty="0" err="1" smtClean="0">
                <a:latin typeface="Bubblegum Sans" pitchFamily="50" charset="0"/>
              </a:rPr>
              <a:t>Crunchyroll</a:t>
            </a:r>
            <a:r>
              <a:rPr lang="en-US" sz="2400" dirty="0" smtClean="0">
                <a:latin typeface="Bubblegum Sans" pitchFamily="50" charset="0"/>
              </a:rPr>
              <a:t>. </a:t>
            </a:r>
          </a:p>
          <a:p>
            <a:pPr>
              <a:spcBef>
                <a:spcPts val="0"/>
              </a:spcBef>
            </a:pPr>
            <a:endParaRPr lang="en-US" sz="2800" dirty="0">
              <a:latin typeface="Bubblegum Sans" pitchFamily="50" charset="0"/>
            </a:endParaRPr>
          </a:p>
          <a:p>
            <a:pPr algn="l">
              <a:spcBef>
                <a:spcPts val="0"/>
              </a:spcBef>
            </a:pPr>
            <a:r>
              <a:rPr lang="en-US" sz="2800" dirty="0" smtClean="0">
                <a:solidFill>
                  <a:srgbClr val="FF81AB"/>
                </a:solidFill>
                <a:latin typeface="Bubblegum Sans" pitchFamily="50" charset="0"/>
              </a:rPr>
              <a:t>You’ll need: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Bubblegum Sans" pitchFamily="50" charset="0"/>
              </a:rPr>
              <a:t>Several multi-pack boxes of ramen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Bubblegum Sans" pitchFamily="50" charset="0"/>
              </a:rPr>
              <a:t>giant </a:t>
            </a:r>
            <a:r>
              <a:rPr lang="en-US" sz="2800" dirty="0" smtClean="0">
                <a:latin typeface="Bubblegum Sans" pitchFamily="50" charset="0"/>
              </a:rPr>
              <a:t>Igloo </a:t>
            </a:r>
            <a:r>
              <a:rPr lang="en-US" sz="2800" dirty="0" smtClean="0">
                <a:latin typeface="Bubblegum Sans" pitchFamily="50" charset="0"/>
              </a:rPr>
              <a:t>beverage dispenser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Bubblegum Sans" pitchFamily="50" charset="0"/>
              </a:rPr>
              <a:t>Something in </a:t>
            </a:r>
            <a:r>
              <a:rPr lang="en-US" sz="2800" dirty="0" smtClean="0">
                <a:latin typeface="Bubblegum Sans" pitchFamily="50" charset="0"/>
              </a:rPr>
              <a:t>which </a:t>
            </a:r>
            <a:r>
              <a:rPr lang="en-US" sz="2800" dirty="0" smtClean="0">
                <a:latin typeface="Bubblegum Sans" pitchFamily="50" charset="0"/>
              </a:rPr>
              <a:t>to heat water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Bubblegum Sans" pitchFamily="50" charset="0"/>
              </a:rPr>
              <a:t>Cups &amp; spoons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Bubblegum Sans" pitchFamily="50" charset="0"/>
              </a:rPr>
              <a:t>Hungry teens </a:t>
            </a:r>
            <a:endParaRPr lang="en-US" sz="2800" dirty="0" smtClean="0">
              <a:latin typeface="Bubblegum Sans" pitchFamily="50" charset="0"/>
            </a:endParaRPr>
          </a:p>
          <a:p>
            <a:pPr algn="l">
              <a:spcBef>
                <a:spcPts val="0"/>
              </a:spcBef>
            </a:pPr>
            <a:r>
              <a:rPr lang="en-US" sz="2800" dirty="0" smtClean="0">
                <a:solidFill>
                  <a:srgbClr val="FF81AB"/>
                </a:solidFill>
                <a:latin typeface="Bubblegum Sans" pitchFamily="50" charset="0"/>
              </a:rPr>
              <a:t>&gt;&gt;</a:t>
            </a:r>
            <a:r>
              <a:rPr lang="en-US" sz="2800" dirty="0" smtClean="0">
                <a:latin typeface="Bubblegum Sans" pitchFamily="50" charset="0"/>
              </a:rPr>
              <a:t> Whoever </a:t>
            </a:r>
            <a:r>
              <a:rPr lang="en-US" sz="2800" dirty="0" smtClean="0">
                <a:latin typeface="Bubblegum Sans" pitchFamily="50" charset="0"/>
              </a:rPr>
              <a:t>eats the </a:t>
            </a:r>
            <a:endParaRPr lang="en-US" sz="2800" dirty="0" smtClean="0">
              <a:latin typeface="Bubblegum Sans" pitchFamily="50" charset="0"/>
            </a:endParaRP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Bubblegum Sans" pitchFamily="50" charset="0"/>
              </a:rPr>
              <a:t>most </a:t>
            </a:r>
            <a:r>
              <a:rPr lang="en-US" sz="2800" dirty="0" smtClean="0">
                <a:latin typeface="Bubblegum Sans" pitchFamily="50" charset="0"/>
              </a:rPr>
              <a:t>ramen in </a:t>
            </a:r>
            <a:r>
              <a:rPr lang="en-US" sz="2800" dirty="0" smtClean="0">
                <a:latin typeface="Bubblegum Sans" pitchFamily="50" charset="0"/>
              </a:rPr>
              <a:t>ten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latin typeface="Bubblegum Sans" pitchFamily="50" charset="0"/>
              </a:rPr>
              <a:t> </a:t>
            </a:r>
            <a:r>
              <a:rPr lang="en-US" sz="2800" dirty="0" smtClean="0">
                <a:latin typeface="Bubblegum Sans" pitchFamily="50" charset="0"/>
              </a:rPr>
              <a:t>minutes wins!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endParaRPr lang="en-US" sz="2800" dirty="0" smtClean="0">
              <a:latin typeface="Bubblegum Sans" pitchFamily="50" charset="0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endParaRPr lang="en-US" sz="2800" dirty="0" smtClean="0">
              <a:latin typeface="Bubblegum Sans" pitchFamily="50" charset="0"/>
            </a:endParaRPr>
          </a:p>
          <a:p>
            <a:pPr>
              <a:spcBef>
                <a:spcPts val="0"/>
              </a:spcBef>
            </a:pP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057400"/>
            <a:ext cx="2990850" cy="299085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267199"/>
            <a:ext cx="2486479" cy="2486479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21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553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ON THEIR OM: YOGA &amp; MORE</a:t>
            </a:r>
            <a:endParaRPr lang="en-US" sz="6000" dirty="0" smtClean="0">
              <a:solidFill>
                <a:schemeClr val="tx1"/>
              </a:solidFill>
              <a:latin typeface="Bubblegum Sans" pitchFamily="50" charset="0"/>
            </a:endParaRPr>
          </a:p>
          <a:p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A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combination of yoga &amp; healthy eating.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 Teens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get stressed out, too!</a:t>
            </a:r>
          </a:p>
          <a:p>
            <a:endParaRPr lang="en-US" sz="3600" dirty="0" smtClean="0">
              <a:ln w="12700">
                <a:noFill/>
                <a:prstDash val="solid"/>
              </a:ln>
              <a:solidFill>
                <a:srgbClr val="FF3399"/>
              </a:solidFill>
              <a:latin typeface="Bubblegum Sans" pitchFamily="50" charset="0"/>
            </a:endParaRPr>
          </a:p>
          <a:p>
            <a:pPr algn="l"/>
            <a:r>
              <a:rPr lang="en-US" sz="36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Yoga: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Sun salutation &amp; moon salutation </a:t>
            </a:r>
          </a:p>
          <a:p>
            <a:pPr algn="l"/>
            <a:endParaRPr lang="en-US" sz="2800" dirty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36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Healthy food:</a:t>
            </a:r>
          </a:p>
          <a:p>
            <a:pPr algn="l"/>
            <a:r>
              <a:rPr lang="en-US" sz="28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Baked kale chips with salt</a:t>
            </a:r>
          </a:p>
          <a:p>
            <a:pPr algn="l"/>
            <a:r>
              <a:rPr lang="en-US" sz="28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Cucumber water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280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Sauteed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chickpeas with chili powder</a:t>
            </a:r>
            <a:endParaRPr lang="en-US" sz="2800" dirty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endParaRPr lang="en-US" sz="2400" dirty="0">
              <a:latin typeface="Bubblegum Sans" pitchFamily="50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76600"/>
            <a:ext cx="2578646" cy="2767086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37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NERDFIGHTER GATHERING</a:t>
            </a:r>
          </a:p>
          <a:p>
            <a:pPr algn="l"/>
            <a:r>
              <a:rPr lang="en-US" sz="44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Don’t </a:t>
            </a:r>
            <a:r>
              <a:rPr lang="en-US" sz="44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forget to be awesome.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		Pizza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tasting contest!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		</a:t>
            </a:r>
            <a:r>
              <a:rPr lang="en-US" sz="280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Vlogbrother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videos! </a:t>
            </a:r>
            <a:endParaRPr lang="en-US" sz="2800" dirty="0">
              <a:latin typeface="Bubblegum Sans" pitchFamily="50" charset="0"/>
            </a:endParaRP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		Book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charms! </a:t>
            </a: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		DFTBA/Okay</a:t>
            </a:r>
            <a:r>
              <a:rPr lang="en-US" sz="28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? Bracelets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!</a:t>
            </a: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		Pin the glasses on John Green!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			</a:t>
            </a:r>
            <a:r>
              <a:rPr lang="en-US" sz="280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Hanklerfish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Hot Potato!</a:t>
            </a:r>
            <a:endParaRPr lang="en-US" sz="24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endParaRPr lang="en-US" sz="2400" dirty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endParaRPr lang="en-US" sz="24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endParaRPr lang="en-US" sz="24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endParaRPr lang="en-US" sz="24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I went to </a:t>
            </a:r>
            <a:r>
              <a:rPr lang="en-US" sz="2400" dirty="0" err="1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Nerdfighteria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 &amp; all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I</a:t>
            </a: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got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was this awesome community.</a:t>
            </a:r>
            <a:endParaRPr lang="en-US" sz="2800" dirty="0" smtClean="0">
              <a:ln w="12700">
                <a:noFill/>
                <a:prstDash val="solid"/>
              </a:ln>
              <a:solidFill>
                <a:srgbClr val="FF81AB"/>
              </a:solidFill>
              <a:latin typeface="Bubblegum Sans" pitchFamily="50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330" y="4419600"/>
            <a:ext cx="2440070" cy="182880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8" r="18965" b="19286"/>
          <a:stretch/>
        </p:blipFill>
        <p:spPr bwMode="auto">
          <a:xfrm>
            <a:off x="7977565" y="2819400"/>
            <a:ext cx="1088985" cy="152400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4" t="11905" r="30732" b="6250"/>
          <a:stretch/>
        </p:blipFill>
        <p:spPr bwMode="auto">
          <a:xfrm>
            <a:off x="77951" y="1726022"/>
            <a:ext cx="3579649" cy="4141378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7" t="4819" r="24705"/>
          <a:stretch/>
        </p:blipFill>
        <p:spPr bwMode="auto">
          <a:xfrm>
            <a:off x="7294912" y="103598"/>
            <a:ext cx="1772887" cy="2563402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" t="7088" r="5810" b="14800"/>
          <a:stretch/>
        </p:blipFill>
        <p:spPr bwMode="auto">
          <a:xfrm>
            <a:off x="6429829" y="4450323"/>
            <a:ext cx="2637971" cy="2331477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71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DOCTOR WHO</a:t>
            </a:r>
          </a:p>
          <a:p>
            <a:r>
              <a:rPr lang="en-US" sz="26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You </a:t>
            </a:r>
            <a:r>
              <a:rPr lang="en-US" sz="26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might have noticed that Doctor Who has turned into a true global phenomenon. If you host a party, the </a:t>
            </a:r>
            <a:r>
              <a:rPr lang="en-US" sz="2600" dirty="0" err="1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Whovians</a:t>
            </a:r>
            <a:r>
              <a:rPr lang="en-US" sz="26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 will come</a:t>
            </a:r>
            <a:r>
              <a:rPr lang="en-US" sz="26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…</a:t>
            </a:r>
            <a:endParaRPr lang="en-US" sz="2200" dirty="0" smtClean="0">
              <a:ln w="12700">
                <a:noFill/>
                <a:prstDash val="solid"/>
              </a:ln>
              <a:solidFill>
                <a:srgbClr val="FF81AB"/>
              </a:solidFill>
              <a:latin typeface="Bubblegum Sans" pitchFamily="50" charset="0"/>
            </a:endParaRP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Bowties</a:t>
            </a:r>
            <a:endParaRPr lang="en-US" sz="24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TARDIS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photo op </a:t>
            </a:r>
          </a:p>
          <a:p>
            <a:pPr algn="l"/>
            <a:r>
              <a:rPr lang="en-US" sz="240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Gallifreyan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names</a:t>
            </a: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Don’t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blink! staring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contest</a:t>
            </a: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TARDIS Toss</a:t>
            </a:r>
          </a:p>
          <a:p>
            <a:pPr algn="l"/>
            <a:r>
              <a:rPr lang="en-US" sz="240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Cyberman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Says</a:t>
            </a: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BLINK! Don’t blink! </a:t>
            </a:r>
            <a:endParaRPr lang="en-US" sz="24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Van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Gogh coloring sheets</a:t>
            </a:r>
          </a:p>
          <a:p>
            <a:pPr algn="l"/>
            <a:r>
              <a:rPr lang="en-US" sz="240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Youtube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videos </a:t>
            </a:r>
            <a:endParaRPr lang="en-US" sz="24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Paper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TARDIS &amp; </a:t>
            </a:r>
            <a:r>
              <a:rPr lang="en-US" sz="240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Daleks</a:t>
            </a:r>
            <a:endParaRPr lang="en-US" sz="24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Trivia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through Space &amp;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Time</a:t>
            </a: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Guess WHO</a:t>
            </a:r>
            <a:endParaRPr lang="en-US" sz="24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4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Bonus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: </a:t>
            </a:r>
            <a:r>
              <a:rPr lang="en-US" sz="24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M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ake fish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fingers and </a:t>
            </a:r>
            <a:r>
              <a:rPr lang="en-US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custard!</a:t>
            </a:r>
            <a:endParaRPr lang="en-US" sz="2400" dirty="0">
              <a:latin typeface="Bubblegum Sans" pitchFamily="50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5" r="7857"/>
          <a:stretch/>
        </p:blipFill>
        <p:spPr bwMode="auto">
          <a:xfrm>
            <a:off x="3217496" y="1638300"/>
            <a:ext cx="1753850" cy="220980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707" y="1915243"/>
            <a:ext cx="2047157" cy="2047157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312" y="3352800"/>
            <a:ext cx="1810488" cy="1386757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036" y="1524000"/>
            <a:ext cx="1806764" cy="1674939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036" y="4963227"/>
            <a:ext cx="1806906" cy="1742373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615" y="4324350"/>
            <a:ext cx="2381250" cy="238125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84"/>
          <a:stretch/>
        </p:blipFill>
        <p:spPr bwMode="auto">
          <a:xfrm>
            <a:off x="3352800" y="3969979"/>
            <a:ext cx="1278304" cy="1601568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98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553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THE MORTAL INSTRUMENTS</a:t>
            </a:r>
          </a:p>
          <a:p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The movie might have been terrible, but the books are still popular! Another series, called “The </a:t>
            </a:r>
            <a:r>
              <a:rPr lang="en-US" sz="2800" dirty="0" err="1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Shadowhunter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 Academy,” is coming…</a:t>
            </a:r>
          </a:p>
          <a:p>
            <a:pPr algn="l"/>
            <a:endParaRPr lang="en-US" sz="2400" dirty="0" smtClean="0">
              <a:solidFill>
                <a:srgbClr val="FF81AB"/>
              </a:solidFill>
              <a:latin typeface="Bubblegum Sans" pitchFamily="50" charset="0"/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ubblegum Sans" pitchFamily="50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Bubblegum Sans" pitchFamily="50" charset="0"/>
              </a:rPr>
              <a:t>Tarot card readings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Bubblegum Sans" pitchFamily="50" charset="0"/>
              </a:rPr>
              <a:t> Runes with black face paint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Bubblegum Sans" pitchFamily="50" charset="0"/>
              </a:rPr>
              <a:t> Book charms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Bubblegum Sans" pitchFamily="50" charset="0"/>
              </a:rPr>
              <a:t> Angelic rune necklaces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  <a:latin typeface="Bubblegum Sans" pitchFamily="50" charset="0"/>
              </a:rPr>
              <a:t> Book trivia</a:t>
            </a:r>
            <a:endParaRPr lang="en-US" sz="2800" dirty="0" smtClean="0">
              <a:solidFill>
                <a:schemeClr val="tx1"/>
              </a:solidFill>
              <a:latin typeface="Bubblegum Sans" pitchFamily="50" charset="0"/>
            </a:endParaRPr>
          </a:p>
        </p:txBody>
      </p:sp>
      <p:pic>
        <p:nvPicPr>
          <p:cNvPr id="13315" name="Picture 3" descr="C:\Users\amazings.WTCPL\Documents\Programs\mortal instruments\tumblr_mpa7msLHXQ1rlpnw1o1_128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2" t="10650" r="4021" b="12745"/>
          <a:stretch/>
        </p:blipFill>
        <p:spPr bwMode="auto">
          <a:xfrm>
            <a:off x="5257800" y="2438400"/>
            <a:ext cx="3534770" cy="3985147"/>
          </a:xfrm>
          <a:prstGeom prst="rect">
            <a:avLst/>
          </a:prstGeom>
          <a:noFill/>
          <a:ln>
            <a:solidFill>
              <a:srgbClr val="FF81A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22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553200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PHOTOGRAPHY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Teens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can play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with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photography, or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help create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displays! </a:t>
            </a:r>
          </a:p>
          <a:p>
            <a:pPr lvl="6" algn="l"/>
            <a:r>
              <a:rPr lang="en-US" sz="2800" dirty="0" err="1" smtClean="0">
                <a:latin typeface="Bubblegum Sans" pitchFamily="50" charset="0"/>
              </a:rPr>
              <a:t>Sleevefacing</a:t>
            </a:r>
            <a:r>
              <a:rPr lang="en-US" sz="2800" dirty="0" smtClean="0">
                <a:latin typeface="Bubblegum Sans" pitchFamily="50" charset="0"/>
              </a:rPr>
              <a:t> </a:t>
            </a:r>
            <a:endParaRPr lang="en-US" sz="2800" dirty="0">
              <a:latin typeface="Bubblegum Sans" pitchFamily="50" charset="0"/>
            </a:endParaRPr>
          </a:p>
          <a:p>
            <a:pPr lvl="6" algn="l"/>
            <a:r>
              <a:rPr lang="en-US" sz="2800" dirty="0" smtClean="0">
                <a:latin typeface="Bubblegum Sans" pitchFamily="50" charset="0"/>
              </a:rPr>
              <a:t>Banned </a:t>
            </a:r>
            <a:r>
              <a:rPr lang="en-US" sz="2800" dirty="0" smtClean="0">
                <a:latin typeface="Bubblegum Sans" pitchFamily="50" charset="0"/>
              </a:rPr>
              <a:t>books</a:t>
            </a:r>
          </a:p>
          <a:p>
            <a:pPr lvl="6" algn="l"/>
            <a:r>
              <a:rPr lang="en-US" sz="2800" dirty="0" smtClean="0">
                <a:solidFill>
                  <a:srgbClr val="FF81AB"/>
                </a:solidFill>
                <a:latin typeface="Bubblegum Sans" pitchFamily="50" charset="0"/>
              </a:rPr>
              <a:t>We mustache you to </a:t>
            </a:r>
          </a:p>
          <a:p>
            <a:pPr lvl="6" algn="l"/>
            <a:r>
              <a:rPr lang="en-US" sz="2800" dirty="0" smtClean="0">
                <a:solidFill>
                  <a:srgbClr val="FF81AB"/>
                </a:solidFill>
                <a:latin typeface="Bubblegum Sans" pitchFamily="50" charset="0"/>
              </a:rPr>
              <a:t>check out these books! </a:t>
            </a:r>
          </a:p>
          <a:p>
            <a:pPr lvl="6" algn="l"/>
            <a:r>
              <a:rPr lang="en-US" sz="2800" dirty="0" smtClean="0">
                <a:latin typeface="Bubblegum Sans" pitchFamily="50" charset="0"/>
              </a:rPr>
              <a:t>Photo booth drawing</a:t>
            </a:r>
          </a:p>
          <a:p>
            <a:pPr lvl="6" algn="l"/>
            <a:r>
              <a:rPr lang="en-US" sz="2800" dirty="0" smtClean="0">
                <a:latin typeface="Bubblegum Sans" pitchFamily="50" charset="0"/>
              </a:rPr>
              <a:t>Playing with </a:t>
            </a:r>
            <a:r>
              <a:rPr lang="en-US" sz="2800" dirty="0" smtClean="0">
                <a:latin typeface="Bubblegum Sans" pitchFamily="50" charset="0"/>
              </a:rPr>
              <a:t>Shadow</a:t>
            </a:r>
            <a:endParaRPr lang="en-US" sz="4000" dirty="0">
              <a:latin typeface="Bubblegum Sans" pitchFamily="50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392060"/>
            <a:ext cx="2579209" cy="3332339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488149"/>
            <a:ext cx="2667000" cy="3557779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427420"/>
            <a:ext cx="1976232" cy="2317676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0"/>
            <a:ext cx="1981200" cy="1981200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40" name="Picture 4" descr="Shadow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861" y="122659"/>
            <a:ext cx="1883939" cy="1612301"/>
          </a:xfrm>
          <a:prstGeom prst="rect">
            <a:avLst/>
          </a:prstGeom>
          <a:noFill/>
          <a:ln>
            <a:solidFill>
              <a:srgbClr val="FF81A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C:\Users\amazings.WTCPL\Documents\mustache\DSCN107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416596"/>
            <a:ext cx="3108837" cy="2331984"/>
          </a:xfrm>
          <a:prstGeom prst="rect">
            <a:avLst/>
          </a:prstGeom>
          <a:noFill/>
          <a:ln>
            <a:solidFill>
              <a:srgbClr val="FF81A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00"/>
          <a:stretch/>
        </p:blipFill>
        <p:spPr bwMode="auto">
          <a:xfrm>
            <a:off x="2213991" y="5055058"/>
            <a:ext cx="1473486" cy="1726742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66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Bubblegum Sans" pitchFamily="50" charset="0"/>
              </a:rPr>
              <a:t>SUPERNATURAL SURVIVAL SKILLS 101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Can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they survive the beasties of the night?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Perfect for your</a:t>
            </a:r>
            <a:r>
              <a:rPr lang="en-US" sz="2800" i="1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 Supernatural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fans! </a:t>
            </a:r>
          </a:p>
          <a:p>
            <a:pPr algn="l"/>
            <a:endParaRPr lang="en-US" sz="2800" dirty="0" smtClean="0">
              <a:ln w="12700">
                <a:noFill/>
                <a:prstDash val="solid"/>
              </a:ln>
              <a:solidFill>
                <a:srgbClr val="FF3399"/>
              </a:solidFill>
              <a:latin typeface="Bubblegum Sans" pitchFamily="50" charset="0"/>
            </a:endParaRP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Trivia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‘Pass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the rabbit’s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foot’ OR  ‘Why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did it 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	have to be snakes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?’</a:t>
            </a: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Zombie tag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Pentacle charm bracelets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Watch the </a:t>
            </a:r>
            <a:r>
              <a:rPr lang="en-US" sz="280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Ghostfacers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! </a:t>
            </a: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endParaRPr lang="en-US" sz="2800" dirty="0" smtClean="0">
              <a:ln w="12700">
                <a:noFill/>
                <a:prstDash val="solid"/>
              </a:ln>
              <a:solidFill>
                <a:srgbClr val="FF81AB"/>
              </a:solidFill>
              <a:latin typeface="Bubblegum Sans" pitchFamily="50" charset="0"/>
            </a:endParaRP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BONUS: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Serve pie! </a:t>
            </a: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114" y="685800"/>
            <a:ext cx="2728686" cy="3624255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1" y="4439292"/>
            <a:ext cx="2777670" cy="2205796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" r="4762"/>
          <a:stretch/>
        </p:blipFill>
        <p:spPr bwMode="auto">
          <a:xfrm>
            <a:off x="3505200" y="4417521"/>
            <a:ext cx="2612572" cy="1609725"/>
          </a:xfrm>
          <a:prstGeom prst="rect">
            <a:avLst/>
          </a:prstGeom>
          <a:noFill/>
          <a:ln w="9525">
            <a:solidFill>
              <a:srgbClr val="FF81A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54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553200"/>
          </a:xfrm>
        </p:spPr>
        <p:txBody>
          <a:bodyPr>
            <a:normAutofit fontScale="92500" lnSpcReduction="10000"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THE HUNGER GAMES SURVIVAL CHALLENGE</a:t>
            </a:r>
          </a:p>
          <a:p>
            <a:r>
              <a:rPr lang="en-US" sz="35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Challenging</a:t>
            </a:r>
            <a:r>
              <a:rPr lang="en-US" sz="35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, intellectually stimulating, &amp; fun!</a:t>
            </a:r>
          </a:p>
          <a:p>
            <a:pPr algn="l"/>
            <a:endParaRPr lang="en-US" sz="2800" dirty="0">
              <a:ln w="12700">
                <a:noFill/>
                <a:prstDash val="solid"/>
              </a:ln>
              <a:solidFill>
                <a:srgbClr val="FF3399"/>
              </a:solidFill>
              <a:latin typeface="Bubblegum Sans" pitchFamily="50" charset="0"/>
            </a:endParaRPr>
          </a:p>
          <a:p>
            <a:pPr algn="r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Working with their District, </a:t>
            </a:r>
          </a:p>
          <a:p>
            <a:pPr algn="r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teens complete 10-15 challenges</a:t>
            </a:r>
          </a:p>
          <a:p>
            <a:pPr algn="r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by racing through the library </a:t>
            </a:r>
          </a:p>
          <a:p>
            <a:pPr algn="r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arena. All challenges are based</a:t>
            </a:r>
          </a:p>
          <a:p>
            <a:pPr algn="r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on either events in The Hunger </a:t>
            </a:r>
          </a:p>
          <a:p>
            <a:pPr algn="r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Games or on survival in nature, </a:t>
            </a:r>
          </a:p>
          <a:p>
            <a:pPr algn="r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like animal tracks, poisonous</a:t>
            </a:r>
          </a:p>
          <a:p>
            <a:pPr algn="r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plant identification, book trivia,</a:t>
            </a:r>
          </a:p>
          <a:p>
            <a:pPr algn="r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first aid, archery, etc.</a:t>
            </a:r>
            <a:endParaRPr lang="en-US" sz="2400" dirty="0">
              <a:solidFill>
                <a:schemeClr val="tx1"/>
              </a:solidFill>
              <a:latin typeface="Bubblegum Sans" pitchFamily="50" charset="0"/>
            </a:endParaRPr>
          </a:p>
        </p:txBody>
      </p:sp>
      <p:pic>
        <p:nvPicPr>
          <p:cNvPr id="16386" name="Picture 2" descr="C:\Users\amazings.WTCPL\Documents\Programs\HUNGER GAMES\569572_1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90800"/>
            <a:ext cx="3962400" cy="3540478"/>
          </a:xfrm>
          <a:prstGeom prst="rect">
            <a:avLst/>
          </a:prstGeom>
          <a:noFill/>
          <a:ln>
            <a:solidFill>
              <a:srgbClr val="FF81A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87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Bubblegum Sans" pitchFamily="50" charset="0"/>
              </a:rPr>
              <a:t>DIVERGENT</a:t>
            </a:r>
          </a:p>
          <a:p>
            <a:r>
              <a:rPr lang="en-US" sz="36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One </a:t>
            </a:r>
            <a:r>
              <a:rPr lang="en-US" sz="36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choice can transform you…</a:t>
            </a:r>
          </a:p>
          <a:p>
            <a:pPr algn="l"/>
            <a:r>
              <a:rPr lang="en-US" sz="28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 </a:t>
            </a: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Erudite trivia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Abnegation food drive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Amity arts &amp; crafts (book charms)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Dauntless tattoos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Candor confessions</a:t>
            </a:r>
          </a:p>
          <a:p>
            <a:pPr algn="l"/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Movie poster print-outs</a:t>
            </a:r>
          </a:p>
          <a:p>
            <a:pPr algn="l"/>
            <a:endParaRPr lang="en-US" sz="2800" dirty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/>
            <a:r>
              <a:rPr lang="en-US" sz="36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Bonus: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Chocolate cake and t-shirts!</a:t>
            </a:r>
            <a:endParaRPr lang="en-US" sz="2400" dirty="0">
              <a:latin typeface="Bubblegum Sans" pitchFamily="50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5" r="23582" b="19575"/>
          <a:stretch/>
        </p:blipFill>
        <p:spPr bwMode="auto">
          <a:xfrm>
            <a:off x="4645072" y="1600200"/>
            <a:ext cx="2150091" cy="1549578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5" t="6359" r="4770" b="31790"/>
          <a:stretch/>
        </p:blipFill>
        <p:spPr bwMode="auto">
          <a:xfrm>
            <a:off x="6662382" y="3200400"/>
            <a:ext cx="2329218" cy="1598152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4953000"/>
            <a:ext cx="2381250" cy="178117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83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en-US" sz="6500" dirty="0" smtClean="0">
                <a:solidFill>
                  <a:srgbClr val="FF81AB"/>
                </a:solidFill>
                <a:latin typeface="Bubblegum Sans" pitchFamily="50" charset="0"/>
              </a:rPr>
              <a:t>Bonus: </a:t>
            </a:r>
            <a:r>
              <a:rPr lang="en-US" sz="6500" dirty="0" smtClean="0">
                <a:solidFill>
                  <a:schemeClr val="tx1"/>
                </a:solidFill>
                <a:latin typeface="Bubblegum Sans" pitchFamily="50" charset="0"/>
              </a:rPr>
              <a:t>Investments</a:t>
            </a:r>
          </a:p>
          <a:p>
            <a:pPr>
              <a:spcBef>
                <a:spcPts val="0"/>
              </a:spcBef>
            </a:pPr>
            <a:r>
              <a:rPr lang="en-US" sz="43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Things worth having around!</a:t>
            </a:r>
          </a:p>
          <a:p>
            <a:pPr>
              <a:spcBef>
                <a:spcPts val="0"/>
              </a:spcBef>
            </a:pPr>
            <a:endParaRPr lang="en-US" sz="2800" dirty="0" smtClean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Crayola Airbrush marker sprayer - $25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Rice cooker - $20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Cotton candy machine - $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35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Sewing </a:t>
            </a:r>
            <a:r>
              <a:rPr lang="en-US" sz="28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supplies (thread, yarn, needles, felt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)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Pony beads (a big vat of them) &amp; </a:t>
            </a:r>
            <a:r>
              <a:rPr lang="en-US" sz="28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plastic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yarn (Rex Lace)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Sharpies </a:t>
            </a:r>
            <a:r>
              <a:rPr lang="en-US" sz="28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&amp; paint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markers 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Popcorn maker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1” circle punch &amp; small heart punch 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Crank laminator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>
              <a:ln w="12700">
                <a:noFill/>
                <a:prstDash val="solid"/>
              </a:ln>
              <a:solidFill>
                <a:schemeClr val="tx1"/>
              </a:solidFill>
              <a:latin typeface="Bubblegum Sans" pitchFamily="50" charset="0"/>
            </a:endParaRPr>
          </a:p>
          <a:p>
            <a:pPr algn="l">
              <a:spcBef>
                <a:spcPts val="0"/>
              </a:spcBef>
            </a:pPr>
            <a:r>
              <a:rPr lang="en-US" sz="2800" dirty="0" smtClean="0">
                <a:ln w="12700">
                  <a:noFill/>
                  <a:prstDash val="solid"/>
                </a:ln>
                <a:solidFill>
                  <a:srgbClr val="FF81AB"/>
                </a:solidFill>
                <a:latin typeface="Bubblegum Sans" pitchFamily="50" charset="0"/>
              </a:rPr>
              <a:t>Note: </a:t>
            </a:r>
            <a:r>
              <a:rPr lang="en-US" sz="28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Bubblegum Sans" pitchFamily="50" charset="0"/>
              </a:rPr>
              <a:t>Withdrawn books in excellent shape (those sad titles that never went out) make excellent prizes! Cut the tape, peel off the cellophane &amp; barcodes, &amp; voila!  Keep a stack of those in your stash for instant prizes.  </a:t>
            </a:r>
          </a:p>
        </p:txBody>
      </p:sp>
    </p:spTree>
    <p:extLst>
      <p:ext uri="{BB962C8B-B14F-4D97-AF65-F5344CB8AC3E}">
        <p14:creationId xmlns:p14="http://schemas.microsoft.com/office/powerpoint/2010/main" val="138576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1756</TotalTime>
  <Words>828</Words>
  <Application>Microsoft Office PowerPoint</Application>
  <PresentationFormat>On-screen Show (4:3)</PresentationFormat>
  <Paragraphs>183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</dc:title>
  <dc:creator>Sarah Amazing</dc:creator>
  <cp:lastModifiedBy>Sarah Amazing</cp:lastModifiedBy>
  <cp:revision>97</cp:revision>
  <dcterms:created xsi:type="dcterms:W3CDTF">2014-01-13T19:33:19Z</dcterms:created>
  <dcterms:modified xsi:type="dcterms:W3CDTF">2014-09-17T20:30:24Z</dcterms:modified>
</cp:coreProperties>
</file>